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9" r:id="rId1"/>
  </p:sldMasterIdLst>
  <p:notesMasterIdLst>
    <p:notesMasterId r:id="rId17"/>
  </p:notesMasterIdLst>
  <p:handoutMasterIdLst>
    <p:handoutMasterId r:id="rId18"/>
  </p:handoutMasterIdLst>
  <p:sldIdLst>
    <p:sldId id="765" r:id="rId2"/>
    <p:sldId id="916" r:id="rId3"/>
    <p:sldId id="917" r:id="rId4"/>
    <p:sldId id="956" r:id="rId5"/>
    <p:sldId id="975" r:id="rId6"/>
    <p:sldId id="974" r:id="rId7"/>
    <p:sldId id="957" r:id="rId8"/>
    <p:sldId id="958" r:id="rId9"/>
    <p:sldId id="976" r:id="rId10"/>
    <p:sldId id="977" r:id="rId11"/>
    <p:sldId id="978" r:id="rId12"/>
    <p:sldId id="979" r:id="rId13"/>
    <p:sldId id="980" r:id="rId14"/>
    <p:sldId id="981" r:id="rId15"/>
    <p:sldId id="973" r:id="rId16"/>
  </p:sldIdLst>
  <p:sldSz cx="9144000" cy="6858000" type="screen4x3"/>
  <p:notesSz cx="6808788" cy="99409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9BC0105-9BC2-4133-8923-F215EE462018}">
          <p14:sldIdLst>
            <p14:sldId id="765"/>
            <p14:sldId id="916"/>
            <p14:sldId id="917"/>
            <p14:sldId id="956"/>
            <p14:sldId id="975"/>
            <p14:sldId id="974"/>
            <p14:sldId id="957"/>
            <p14:sldId id="958"/>
            <p14:sldId id="976"/>
            <p14:sldId id="977"/>
            <p14:sldId id="978"/>
            <p14:sldId id="979"/>
            <p14:sldId id="980"/>
            <p14:sldId id="981"/>
            <p14:sldId id="973"/>
          </p14:sldIdLst>
        </p14:section>
        <p14:section name="Раздел без заголовка" id="{0E3D48F3-C070-4032-852B-829EA8E56468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4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66"/>
    <a:srgbClr val="0FC4EF"/>
    <a:srgbClr val="EDEFE5"/>
    <a:srgbClr val="E5FCFF"/>
    <a:srgbClr val="FFFDFB"/>
    <a:srgbClr val="082FAC"/>
    <a:srgbClr val="EDFCFD"/>
    <a:srgbClr val="F7F7F7"/>
    <a:srgbClr val="FFEAD5"/>
    <a:srgbClr val="FFF9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09" autoAdjust="0"/>
    <p:restoredTop sz="89266" autoAdjust="0"/>
  </p:normalViewPr>
  <p:slideViewPr>
    <p:cSldViewPr>
      <p:cViewPr varScale="1">
        <p:scale>
          <a:sx n="104" d="100"/>
          <a:sy n="104" d="100"/>
        </p:scale>
        <p:origin x="1446" y="102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3990" y="114"/>
      </p:cViewPr>
      <p:guideLst>
        <p:guide orient="horz" pos="3132"/>
        <p:guide pos="214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50108" cy="4976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924" tIns="45964" rIns="91924" bIns="45964" numCol="1" anchor="t" anchorCtr="0" compatLnSpc="1">
            <a:prstTxWarp prst="textNoShape">
              <a:avLst/>
            </a:prstTxWarp>
          </a:bodyPr>
          <a:lstStyle>
            <a:lvl1pPr defTabSz="919299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8681" y="1"/>
            <a:ext cx="2950108" cy="4976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924" tIns="45964" rIns="91924" bIns="45964" numCol="1" anchor="t" anchorCtr="0" compatLnSpc="1">
            <a:prstTxWarp prst="textNoShape">
              <a:avLst/>
            </a:prstTxWarp>
          </a:bodyPr>
          <a:lstStyle>
            <a:lvl1pPr algn="r" defTabSz="919299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43249"/>
            <a:ext cx="2950108" cy="4976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924" tIns="45964" rIns="91924" bIns="45964" numCol="1" anchor="b" anchorCtr="0" compatLnSpc="1">
            <a:prstTxWarp prst="textNoShape">
              <a:avLst/>
            </a:prstTxWarp>
          </a:bodyPr>
          <a:lstStyle>
            <a:lvl1pPr defTabSz="919299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8681" y="9443249"/>
            <a:ext cx="2950108" cy="4976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924" tIns="45964" rIns="91924" bIns="45964" numCol="1" anchor="b" anchorCtr="0" compatLnSpc="1">
            <a:prstTxWarp prst="textNoShape">
              <a:avLst/>
            </a:prstTxWarp>
          </a:bodyPr>
          <a:lstStyle>
            <a:lvl1pPr algn="r" defTabSz="918463">
              <a:defRPr sz="1200">
                <a:latin typeface="Times New Roman" panose="02020603050405020304" pitchFamily="18" charset="0"/>
              </a:defRPr>
            </a:lvl1pPr>
          </a:lstStyle>
          <a:p>
            <a:fld id="{AFF35BAE-0E0C-42A9-86C4-402F0121AE9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934648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50108" cy="4976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1924" tIns="45964" rIns="91924" bIns="45964" numCol="1" anchor="t" anchorCtr="0" compatLnSpc="1">
            <a:prstTxWarp prst="textNoShape">
              <a:avLst/>
            </a:prstTxWarp>
          </a:bodyPr>
          <a:lstStyle>
            <a:lvl1pPr defTabSz="919299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8681" y="1"/>
            <a:ext cx="2950108" cy="4976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1924" tIns="45964" rIns="91924" bIns="45964" numCol="1" anchor="t" anchorCtr="0" compatLnSpc="1">
            <a:prstTxWarp prst="textNoShape">
              <a:avLst/>
            </a:prstTxWarp>
          </a:bodyPr>
          <a:lstStyle>
            <a:lvl1pPr algn="r" defTabSz="919299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7713"/>
            <a:ext cx="4968875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002" y="4724775"/>
            <a:ext cx="4994785" cy="446963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1924" tIns="45964" rIns="91924" bIns="459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Щелчок правит 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43249"/>
            <a:ext cx="2950108" cy="4976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1924" tIns="45964" rIns="91924" bIns="45964" numCol="1" anchor="b" anchorCtr="0" compatLnSpc="1">
            <a:prstTxWarp prst="textNoShape">
              <a:avLst/>
            </a:prstTxWarp>
          </a:bodyPr>
          <a:lstStyle>
            <a:lvl1pPr defTabSz="919299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8681" y="9443249"/>
            <a:ext cx="2950108" cy="49767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none" lIns="91924" tIns="45964" rIns="91924" bIns="45964" numCol="1" anchor="b" anchorCtr="0" compatLnSpc="1">
            <a:prstTxWarp prst="textNoShape">
              <a:avLst/>
            </a:prstTxWarp>
          </a:bodyPr>
          <a:lstStyle>
            <a:lvl1pPr algn="r" defTabSz="918463">
              <a:defRPr sz="1200">
                <a:latin typeface="Times New Roman" panose="02020603050405020304" pitchFamily="18" charset="0"/>
              </a:defRPr>
            </a:lvl1pPr>
          </a:lstStyle>
          <a:p>
            <a:fld id="{358E5C20-1A90-4F2F-AA21-106B6BAC451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60761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8E5C20-1A90-4F2F-AA21-106B6BAC4518}" type="slidenum">
              <a:rPr lang="ru-RU" altLang="ru-RU" smtClean="0"/>
              <a:pPr/>
              <a:t>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3755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E5C20-1A90-4F2F-AA21-106B6BAC4518}" type="slidenum">
              <a:rPr lang="ru-RU" altLang="ru-RU" smtClean="0"/>
              <a:pPr/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7555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E5C20-1A90-4F2F-AA21-106B6BAC4518}" type="slidenum">
              <a:rPr lang="ru-RU" altLang="ru-RU" smtClean="0"/>
              <a:pPr/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39461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E5C20-1A90-4F2F-AA21-106B6BAC4518}" type="slidenum">
              <a:rPr lang="ru-RU" altLang="ru-RU" smtClean="0"/>
              <a:pPr/>
              <a:t>11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11355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E5C20-1A90-4F2F-AA21-106B6BAC4518}" type="slidenum">
              <a:rPr lang="ru-RU" altLang="ru-RU" smtClean="0"/>
              <a:pPr/>
              <a:t>12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40248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E5C20-1A90-4F2F-AA21-106B6BAC4518}" type="slidenum">
              <a:rPr lang="ru-RU" altLang="ru-RU" smtClean="0"/>
              <a:pPr/>
              <a:t>13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42858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E5C20-1A90-4F2F-AA21-106B6BAC4518}" type="slidenum">
              <a:rPr lang="ru-RU" altLang="ru-RU" smtClean="0"/>
              <a:pPr/>
              <a:t>14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66346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BB89E4-11D1-4DC1-AEDA-30988EA0374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9682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D46719-E1EF-4585-A0C9-5E3C3D1A801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05590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0334E6-9331-43C0-AEF1-E3F4F3957B8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08758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BB757A-2141-460F-9258-F0B9065A32A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0422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A505A-A064-4E3D-AC8B-7529F1AF325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9434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DE45DA-93A2-42F4-A2E6-7BEE9F1B80F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78365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0559CF-5AA0-4976-89EC-B1DBD58D684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95719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7B34A6-F0AF-45D6-93D1-4680742FAD3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48453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F0FB0A-CC5F-4D30-B1B9-21DC1054124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1102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BCC065-158D-4E6C-B395-1FC83307189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59130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BD7AE1-9134-4319-818A-84F0787BD30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66947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EDDFD7-3AEE-46F0-AA6F-CDBC887FE65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941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7198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98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98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BFFE496-05FA-489A-8F6A-724690EDCCD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Rectangle 2"/>
          <p:cNvSpPr>
            <a:spLocks noChangeArrowheads="1"/>
          </p:cNvSpPr>
          <p:nvPr/>
        </p:nvSpPr>
        <p:spPr bwMode="auto">
          <a:xfrm>
            <a:off x="155925" y="1878518"/>
            <a:ext cx="9036496" cy="1879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defRPr/>
            </a:pPr>
            <a:endParaRPr lang="ru-RU" b="1" cap="all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ru-RU" b="1" cap="all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«АВАРИЙНОСТЬ И ТРАВМАТИЗМ ПРИ ЭКСПЛУАТАЦИИ ВЗРЫВОПОЖАРООПАСНЫХ ОБЪЕКТОВ ХРАНЕНИЯ 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ПЕРЕРАБОТКИ РАСТИТЕЛЬНОГО СЫРЬЯ, НА ОБЪЕКТАХ НЕФТЕХИМИЧЕСКОЙ И НЕФТЕГАЗОПЕРЕРАБАТЫВАЮЩЕЙ ПРОМЫШЛЕННОСТИ, ХИМИЧЕСКОГО КОМПЛЕКСА 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ТРАНСПОРТИРОВАНИЯ ОПАСНЫХ ВЕЩЕСТВ»</a:t>
            </a:r>
            <a:endParaRPr lang="ru-RU" sz="2000" b="1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b="1" cap="all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ru-RU" b="1" cap="all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5029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eaLnBrk="1" hangingPunct="1">
              <a:lnSpc>
                <a:spcPct val="90000"/>
              </a:lnSpc>
              <a:defRPr/>
            </a:pPr>
            <a:endParaRPr kumimoji="1" lang="ru-RU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053" name="Group 36"/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2060" name="Rectangle 37"/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5130" name="Rectangle 38"/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131" name="Rectangle 39"/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" name="Text Box 40"/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068" name="Picture 41" descr="fsetan_emblema200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Line 2"/>
          <p:cNvSpPr>
            <a:spLocks noChangeShapeType="1"/>
          </p:cNvSpPr>
          <p:nvPr/>
        </p:nvSpPr>
        <p:spPr bwMode="auto">
          <a:xfrm flipV="1">
            <a:off x="428625" y="5121275"/>
            <a:ext cx="8501122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Line 2"/>
          <p:cNvSpPr>
            <a:spLocks noChangeShapeType="1"/>
          </p:cNvSpPr>
          <p:nvPr/>
        </p:nvSpPr>
        <p:spPr bwMode="auto">
          <a:xfrm flipV="1">
            <a:off x="0" y="-987425"/>
            <a:ext cx="9144000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3904005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b="1" spc="-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Доклад государственного инспектора отдела общего промышленного надзора по Ярославской и Костромской областям</a:t>
            </a:r>
            <a:br>
              <a:rPr lang="ru-RU" sz="2000" b="1" spc="-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</a:br>
            <a:r>
              <a:rPr lang="ru-RU" sz="2000" b="1" spc="-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Ингликовой</a:t>
            </a:r>
            <a:r>
              <a:rPr lang="ru-RU" sz="2000" b="1" spc="-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Анастасии Вячеславовны</a:t>
            </a:r>
            <a:endParaRPr lang="ru-RU" sz="2000" spc="-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98217" y="6302880"/>
            <a:ext cx="23475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15 сентября 2026 </a:t>
            </a:r>
            <a:r>
              <a:rPr lang="ru-RU" sz="20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г.</a:t>
            </a:r>
            <a:endParaRPr lang="ru-RU" sz="2000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667519" y="6330318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grpSp>
        <p:nvGrpSpPr>
          <p:cNvPr id="14" name="Group 36">
            <a:extLst>
              <a:ext uri="{FF2B5EF4-FFF2-40B4-BE49-F238E27FC236}">
                <a16:creationId xmlns:a16="http://schemas.microsoft.com/office/drawing/2014/main" xmlns="" id="{E7CA87FA-671B-4CA4-9D37-784274D438DC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5" name="Rectangle 37">
              <a:extLst>
                <a:ext uri="{FF2B5EF4-FFF2-40B4-BE49-F238E27FC236}">
                  <a16:creationId xmlns:a16="http://schemas.microsoft.com/office/drawing/2014/main" xmlns="" id="{7E1EAD48-2044-444A-920A-B2A1E63942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16" name="Rectangle 38">
              <a:extLst>
                <a:ext uri="{FF2B5EF4-FFF2-40B4-BE49-F238E27FC236}">
                  <a16:creationId xmlns:a16="http://schemas.microsoft.com/office/drawing/2014/main" xmlns="" id="{EFC8E156-F182-488E-A21B-46EF2E1CCD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7" name="Rectangle 39">
              <a:extLst>
                <a:ext uri="{FF2B5EF4-FFF2-40B4-BE49-F238E27FC236}">
                  <a16:creationId xmlns:a16="http://schemas.microsoft.com/office/drawing/2014/main" xmlns="" id="{F7D4C0A4-EA78-4060-9BC7-277CA9DFB1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8" name="Text Box 40">
              <a:extLst>
                <a:ext uri="{FF2B5EF4-FFF2-40B4-BE49-F238E27FC236}">
                  <a16:creationId xmlns:a16="http://schemas.microsoft.com/office/drawing/2014/main" xmlns="" id="{5281ADB1-7319-4297-A05E-64D4A00D3D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19" name="Picture 41" descr="fsetan_emblema2007">
              <a:extLst>
                <a:ext uri="{FF2B5EF4-FFF2-40B4-BE49-F238E27FC236}">
                  <a16:creationId xmlns:a16="http://schemas.microsoft.com/office/drawing/2014/main" xmlns="" id="{7104B25D-ED2E-4EE0-AC01-15701BF375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Что такое элеватор - виды, устройство и принцип работы зернового элеватора  - ГК Эксперт-Агр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518" y="1916832"/>
            <a:ext cx="7475277" cy="4204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004" y="1911470"/>
            <a:ext cx="1584176" cy="178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286570"/>
      </p:ext>
    </p:extLst>
  </p:cSld>
  <p:clrMapOvr>
    <a:masterClrMapping/>
  </p:clrMapOvr>
  <p:transition spd="med">
    <p:cover dir="l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1"/>
          <p:cNvSpPr/>
          <p:nvPr/>
        </p:nvSpPr>
        <p:spPr>
          <a:xfrm>
            <a:off x="0" y="2160588"/>
            <a:ext cx="8941978" cy="4076724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АВАРИИ НА ВЗРЫВОПОЖАРООПАСНЫХ ПРОИЗВОДСТВЕННЫХ ОБЪЕКТАХ ХРАНЕНИЯ И ПЕРЕРАБОТКИ РАСТИТЕЛЬНОГО СЫРЬЯ</a:t>
            </a:r>
          </a:p>
          <a:p>
            <a:pPr algn="ctr">
              <a:lnSpc>
                <a:spcPct val="100000"/>
              </a:lnSpc>
            </a:pPr>
            <a:r>
              <a:rPr lang="ru-RU" sz="2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2025 ГОД </a:t>
            </a:r>
            <a:r>
              <a:rPr lang="ru-RU" sz="2800" b="1" spc="-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800" b="1" spc="-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ЗАРЕГИСТРИРОВАНЫ,</a:t>
            </a:r>
            <a:endParaRPr lang="ru-RU" sz="2800" b="1" spc="-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800" b="1" spc="-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</a:t>
            </a:r>
          </a:p>
          <a:p>
            <a:pPr algn="ctr">
              <a:lnSpc>
                <a:spcPct val="100000"/>
              </a:lnSpc>
            </a:pPr>
            <a:r>
              <a:rPr lang="ru-RU" sz="2800" b="1" spc="-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ЗАФИКСИРОВАН РОСТ СМЕРТЕЛЬНОГО ТРАВМИРОВАНИЯ</a:t>
            </a:r>
          </a:p>
        </p:txBody>
      </p:sp>
      <p:grpSp>
        <p:nvGrpSpPr>
          <p:cNvPr id="18" name="Group 36">
            <a:extLst>
              <a:ext uri="{FF2B5EF4-FFF2-40B4-BE49-F238E27FC236}">
                <a16:creationId xmlns:a16="http://schemas.microsoft.com/office/drawing/2014/main" xmlns="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:a16="http://schemas.microsoft.com/office/drawing/2014/main" xmlns="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:a16="http://schemas.microsoft.com/office/drawing/2014/main" xmlns="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:a16="http://schemas.microsoft.com/office/drawing/2014/main" xmlns="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:a16="http://schemas.microsoft.com/office/drawing/2014/main" xmlns="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:a16="http://schemas.microsoft.com/office/drawing/2014/main" xmlns="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64409500"/>
      </p:ext>
    </p:extLst>
  </p:cSld>
  <p:clrMapOvr>
    <a:masterClrMapping/>
  </p:clrMapOvr>
  <p:transition spd="med">
    <p:cover dir="l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4"/>
          <p:cNvSpPr txBox="1"/>
          <p:nvPr/>
        </p:nvSpPr>
        <p:spPr>
          <a:xfrm>
            <a:off x="395536" y="2460027"/>
            <a:ext cx="8271983" cy="35855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2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11.04.2025</a:t>
            </a:r>
            <a:r>
              <a:rPr lang="ru-RU" sz="2200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ОПО «Элеватор», эксплуатируемом </a:t>
            </a:r>
            <a:r>
              <a:rPr lang="ru-RU" sz="22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ООО </a:t>
            </a:r>
            <a:r>
              <a:rPr lang="ru-RU" sz="22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«КУРСКАГРОТЕРМИНАЛ</a:t>
            </a:r>
            <a:r>
              <a:rPr lang="ru-RU" sz="22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2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проведении разгрузки </a:t>
            </a:r>
            <a:r>
              <a:rPr lang="ru-RU" sz="22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на </a:t>
            </a:r>
            <a:r>
              <a:rPr lang="ru-RU" sz="22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завальной яме автомобиль с подсолнечником опрокинулся </a:t>
            </a:r>
            <a:r>
              <a:rPr lang="ru-RU" sz="22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и </a:t>
            </a:r>
            <a:r>
              <a:rPr lang="ru-RU" sz="22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прижал работника к системе аспирации, который в результате </a:t>
            </a:r>
            <a:r>
              <a:rPr lang="ru-RU" sz="22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получил травмы</a:t>
            </a:r>
            <a:r>
              <a:rPr lang="ru-RU" sz="22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несовместимые </a:t>
            </a:r>
            <a:r>
              <a:rPr lang="ru-RU" sz="22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2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жизнью.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endParaRPr lang="ru-RU" sz="1050" spc="-1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200" b="1" spc="-1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</a:t>
            </a:r>
            <a:r>
              <a:rPr lang="ru-RU" sz="22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организационно-техническими причинами </a:t>
            </a:r>
            <a:r>
              <a:rPr lang="ru-RU" sz="22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несчастного случая явились нарушение работником трудового распорядка и дисциплины труда, необеспечение контроля со стороны руководителей и ответственных должностных лиц подразделения организации за ходом выполнения </a:t>
            </a:r>
            <a:r>
              <a:rPr lang="ru-RU" sz="22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работ.</a:t>
            </a:r>
            <a:endParaRPr lang="ru-RU" sz="22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1"/>
          <p:cNvSpPr/>
          <p:nvPr/>
        </p:nvSpPr>
        <p:spPr>
          <a:xfrm>
            <a:off x="1" y="1752715"/>
            <a:ext cx="8985234" cy="64692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Несчастные случаи на ОПО</a:t>
            </a:r>
            <a:endParaRPr lang="ru-RU" sz="2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36">
            <a:extLst>
              <a:ext uri="{FF2B5EF4-FFF2-40B4-BE49-F238E27FC236}">
                <a16:creationId xmlns:a16="http://schemas.microsoft.com/office/drawing/2014/main" xmlns="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:a16="http://schemas.microsoft.com/office/drawing/2014/main" xmlns="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:a16="http://schemas.microsoft.com/office/drawing/2014/main" xmlns="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:a16="http://schemas.microsoft.com/office/drawing/2014/main" xmlns="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:a16="http://schemas.microsoft.com/office/drawing/2014/main" xmlns="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:a16="http://schemas.microsoft.com/office/drawing/2014/main" xmlns="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721004963"/>
      </p:ext>
    </p:extLst>
  </p:cSld>
  <p:clrMapOvr>
    <a:masterClrMapping/>
  </p:clrMapOvr>
  <p:transition spd="med">
    <p:cover dir="l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4"/>
          <p:cNvSpPr txBox="1"/>
          <p:nvPr/>
        </p:nvSpPr>
        <p:spPr>
          <a:xfrm>
            <a:off x="400165" y="2526184"/>
            <a:ext cx="8343670" cy="3485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2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20.05.2025</a:t>
            </a:r>
            <a:r>
              <a:rPr lang="ru-RU" sz="2200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несчастный случай со смертельным </a:t>
            </a:r>
            <a:r>
              <a:rPr lang="ru-RU" sz="22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исходом произошел с </a:t>
            </a:r>
            <a:r>
              <a:rPr lang="ru-RU" sz="22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работником подрядной организации на ОПО «Элеватор», при выполнении плановых ремонтных работ по демонтажу стяжки пола </a:t>
            </a:r>
            <a:r>
              <a:rPr lang="ru-RU" sz="2200" spc="-1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надсилосного</a:t>
            </a:r>
            <a:r>
              <a:rPr lang="ru-RU" sz="22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этажа.</a:t>
            </a:r>
            <a:endParaRPr lang="ru-RU" sz="22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endParaRPr lang="ru-RU" sz="2400" spc="-1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200" spc="-1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spc="-1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организационно-технической причиной </a:t>
            </a:r>
            <a:r>
              <a:rPr lang="ru-RU" sz="22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явилось</a:t>
            </a:r>
            <a:r>
              <a:rPr lang="ru-RU" sz="22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sz="22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технологической </a:t>
            </a:r>
            <a:r>
              <a:rPr lang="ru-RU" sz="22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карты или другой технической </a:t>
            </a:r>
            <a:r>
              <a:rPr lang="ru-RU" sz="22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документации на </a:t>
            </a:r>
            <a:r>
              <a:rPr lang="ru-RU" sz="22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выполняемую работу (не составление акта обследования, необеспечение безопасности работников при выполнении строительно-монтажных работ</a:t>
            </a:r>
            <a:r>
              <a:rPr lang="ru-RU" sz="22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36">
            <a:extLst>
              <a:ext uri="{FF2B5EF4-FFF2-40B4-BE49-F238E27FC236}">
                <a16:creationId xmlns:a16="http://schemas.microsoft.com/office/drawing/2014/main" xmlns="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:a16="http://schemas.microsoft.com/office/drawing/2014/main" xmlns="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:a16="http://schemas.microsoft.com/office/drawing/2014/main" xmlns="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:a16="http://schemas.microsoft.com/office/drawing/2014/main" xmlns="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:a16="http://schemas.microsoft.com/office/drawing/2014/main" xmlns="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:a16="http://schemas.microsoft.com/office/drawing/2014/main" xmlns="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1" name="Скругленный прямоугольник 1"/>
          <p:cNvSpPr/>
          <p:nvPr/>
        </p:nvSpPr>
        <p:spPr>
          <a:xfrm>
            <a:off x="1" y="1752715"/>
            <a:ext cx="8985234" cy="64692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Несчастные случаи на ОПО</a:t>
            </a:r>
            <a:endParaRPr lang="ru-RU" sz="2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190360"/>
      </p:ext>
    </p:extLst>
  </p:cSld>
  <p:clrMapOvr>
    <a:masterClrMapping/>
  </p:clrMapOvr>
  <p:transition spd="med">
    <p:cover dir="l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4"/>
          <p:cNvSpPr txBox="1"/>
          <p:nvPr/>
        </p:nvSpPr>
        <p:spPr>
          <a:xfrm>
            <a:off x="610705" y="2551656"/>
            <a:ext cx="8136904" cy="2598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усиления контроля со стороны руководства </a:t>
            </a:r>
            <a:br>
              <a:rPr lang="ru-RU" sz="24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ответственных должностных лиц поднадзорных организаций, эксплуатирующих такие объекты, за соблюдением требований промышленной безопасности при обслуживании и ремонте оборудования, а также при организации работ по защите персонала </a:t>
            </a:r>
            <a:br>
              <a:rPr lang="ru-RU" sz="24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400" spc="-1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травмирования</a:t>
            </a:r>
            <a:r>
              <a:rPr lang="ru-RU" sz="24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1"/>
          <p:cNvSpPr/>
          <p:nvPr/>
        </p:nvSpPr>
        <p:spPr>
          <a:xfrm>
            <a:off x="134722" y="1684306"/>
            <a:ext cx="8985234" cy="64692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несчастных случаев на ОПО</a:t>
            </a:r>
            <a:endParaRPr lang="ru-RU" sz="2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36">
            <a:extLst>
              <a:ext uri="{FF2B5EF4-FFF2-40B4-BE49-F238E27FC236}">
                <a16:creationId xmlns:a16="http://schemas.microsoft.com/office/drawing/2014/main" xmlns="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:a16="http://schemas.microsoft.com/office/drawing/2014/main" xmlns="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:a16="http://schemas.microsoft.com/office/drawing/2014/main" xmlns="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:a16="http://schemas.microsoft.com/office/drawing/2014/main" xmlns="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:a16="http://schemas.microsoft.com/office/drawing/2014/main" xmlns="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:a16="http://schemas.microsoft.com/office/drawing/2014/main" xmlns="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288427"/>
      </p:ext>
    </p:extLst>
  </p:cSld>
  <p:clrMapOvr>
    <a:masterClrMapping/>
  </p:clrMapOvr>
  <p:transition spd="med">
    <p:cover dir="l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36">
            <a:extLst>
              <a:ext uri="{FF2B5EF4-FFF2-40B4-BE49-F238E27FC236}">
                <a16:creationId xmlns:a16="http://schemas.microsoft.com/office/drawing/2014/main" xmlns="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:a16="http://schemas.microsoft.com/office/drawing/2014/main" xmlns="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:a16="http://schemas.microsoft.com/office/drawing/2014/main" xmlns="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:a16="http://schemas.microsoft.com/office/drawing/2014/main" xmlns="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:a16="http://schemas.microsoft.com/office/drawing/2014/main" xmlns="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:a16="http://schemas.microsoft.com/office/drawing/2014/main" xmlns="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DE4C4221-B6DA-44B1-B86E-5EBE1760066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44020" y="1879691"/>
            <a:ext cx="8055959" cy="440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05705"/>
      </p:ext>
    </p:extLst>
  </p:cSld>
  <p:clrMapOvr>
    <a:masterClrMapping/>
  </p:clrMapOvr>
  <p:transition spd="med">
    <p:cover dir="l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4"/>
          <p:cNvSpPr txBox="1"/>
          <p:nvPr/>
        </p:nvSpPr>
        <p:spPr>
          <a:xfrm>
            <a:off x="323850" y="2564904"/>
            <a:ext cx="8515351" cy="38805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03.03.2025</a:t>
            </a:r>
            <a:r>
              <a:rPr lang="ru-RU" sz="2000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г. Уфа на ОПО «Установка гидроочистки дизельного топлива» произошел хлопок в районе сепаратора на площади примерно 100 </a:t>
            </a:r>
            <a:r>
              <a:rPr lang="ru-RU" sz="2000" spc="-1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 возгоранием. Пострадавших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причины аварии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 произошел в результате разгерметизации трубок секций аппарата воздушного охлаждения, в результате интенсивного коррозионного износа с внутренней стороны трубок с последующим воспламенением образовавшейся </a:t>
            </a:r>
            <a:r>
              <a:rPr lang="ru-RU" sz="2000" spc="-1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газовоздушной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 от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открытого пламени горелок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печи.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причины аварии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изменений в аппаратное оформление без внесения изменений в проектную документацию или документацию на техническое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перевооружение.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36">
            <a:extLst>
              <a:ext uri="{FF2B5EF4-FFF2-40B4-BE49-F238E27FC236}">
                <a16:creationId xmlns:a16="http://schemas.microsoft.com/office/drawing/2014/main" xmlns="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:a16="http://schemas.microsoft.com/office/drawing/2014/main" xmlns="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:a16="http://schemas.microsoft.com/office/drawing/2014/main" xmlns="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:a16="http://schemas.microsoft.com/office/drawing/2014/main" xmlns="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:a16="http://schemas.microsoft.com/office/drawing/2014/main" xmlns="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:a16="http://schemas.microsoft.com/office/drawing/2014/main" xmlns="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1" name="Скругленный прямоугольник 1"/>
          <p:cNvSpPr/>
          <p:nvPr/>
        </p:nvSpPr>
        <p:spPr>
          <a:xfrm>
            <a:off x="467544" y="1693864"/>
            <a:ext cx="8280920" cy="75372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Аварии на опасных производственных объектах</a:t>
            </a:r>
            <a:endParaRPr lang="ru-RU" sz="2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010038"/>
      </p:ext>
    </p:extLst>
  </p:cSld>
  <p:clrMapOvr>
    <a:masterClrMapping/>
  </p:clrMapOvr>
  <p:transition spd="med">
    <p:cover dir="l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4"/>
          <p:cNvSpPr txBox="1"/>
          <p:nvPr/>
        </p:nvSpPr>
        <p:spPr>
          <a:xfrm>
            <a:off x="323849" y="2639450"/>
            <a:ext cx="8424615" cy="35727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09.03.2025</a:t>
            </a:r>
            <a:r>
              <a:rPr lang="ru-RU" sz="2000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Оренбургской области на ОПО «Установка переработки конденсата» произошло возгорание в машинном зале установки переработки конденсата. Пострадавших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причины аварии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Неудовлетворительная эксплуатация центробежного насоса, выразившаяся в отсутствие системы контроля за состоянием подшипников по температуре с сигнализацией, срабатывающей при достижении предельных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значений.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причины аварии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Необеспечение контроля со стороны руководителей и специалистов при эксплуатации центробежного насоса, выразившееся в не осуществлении производственного контроля в области промышленной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36">
            <a:extLst>
              <a:ext uri="{FF2B5EF4-FFF2-40B4-BE49-F238E27FC236}">
                <a16:creationId xmlns:a16="http://schemas.microsoft.com/office/drawing/2014/main" xmlns="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:a16="http://schemas.microsoft.com/office/drawing/2014/main" xmlns="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:a16="http://schemas.microsoft.com/office/drawing/2014/main" xmlns="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:a16="http://schemas.microsoft.com/office/drawing/2014/main" xmlns="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:a16="http://schemas.microsoft.com/office/drawing/2014/main" xmlns="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:a16="http://schemas.microsoft.com/office/drawing/2014/main" xmlns="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12" name="Скругленный прямоугольник 1"/>
          <p:cNvSpPr/>
          <p:nvPr/>
        </p:nvSpPr>
        <p:spPr>
          <a:xfrm>
            <a:off x="467544" y="1693864"/>
            <a:ext cx="8280920" cy="75372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Аварии на опасных производственных объектах</a:t>
            </a:r>
            <a:endParaRPr lang="ru-RU" sz="2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170884"/>
      </p:ext>
    </p:extLst>
  </p:cSld>
  <p:clrMapOvr>
    <a:masterClrMapping/>
  </p:clrMapOvr>
  <p:transition spd="med">
    <p:cover dir="l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4"/>
          <p:cNvSpPr txBox="1"/>
          <p:nvPr/>
        </p:nvSpPr>
        <p:spPr>
          <a:xfrm>
            <a:off x="395536" y="2648687"/>
            <a:ext cx="8443665" cy="38805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algn="just">
              <a:lnSpc>
                <a:spcPct val="100000"/>
              </a:lnSpc>
              <a:spcBef>
                <a:spcPts val="0"/>
              </a:spcBef>
            </a:pPr>
            <a:r>
              <a:rPr lang="ru-RU" sz="20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06.01.2026</a:t>
            </a:r>
            <a:r>
              <a:rPr lang="ru-RU" sz="2000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г. Уфа на ОПО «Топливное производство» в районе колонны К-5 установки АВТ-4 произошло загорание трубопровода III фракции, ориентировочно на площади 30 </a:t>
            </a:r>
            <a:r>
              <a:rPr lang="ru-RU" sz="2000" spc="-1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установка АВТ-4 аварийно-остановлена. Пострадавших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причины аварии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Разгерметизация трубопровода из-за коррозионно-</a:t>
            </a:r>
            <a:r>
              <a:rPr lang="ru-RU" sz="2000" spc="-1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эроизионного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износа стенки трубы при эксплуатации с параметрами превышающими паспортные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причины аварии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 монтаж в отсутствие проекта технологического трубопровода установки с дальнейшей эксплуатации из материалов, не соответствующих требованиям, устойчивых в рабочих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средах.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36">
            <a:extLst>
              <a:ext uri="{FF2B5EF4-FFF2-40B4-BE49-F238E27FC236}">
                <a16:creationId xmlns:a16="http://schemas.microsoft.com/office/drawing/2014/main" xmlns="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:a16="http://schemas.microsoft.com/office/drawing/2014/main" xmlns="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:a16="http://schemas.microsoft.com/office/drawing/2014/main" xmlns="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:a16="http://schemas.microsoft.com/office/drawing/2014/main" xmlns="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:a16="http://schemas.microsoft.com/office/drawing/2014/main" xmlns="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:a16="http://schemas.microsoft.com/office/drawing/2014/main" xmlns="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2" name="Скругленный прямоугольник 1"/>
          <p:cNvSpPr/>
          <p:nvPr/>
        </p:nvSpPr>
        <p:spPr>
          <a:xfrm>
            <a:off x="467544" y="1693864"/>
            <a:ext cx="8280920" cy="75372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Аварии на опасных производственных объектах</a:t>
            </a:r>
            <a:endParaRPr lang="ru-RU" sz="2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918141"/>
      </p:ext>
    </p:extLst>
  </p:cSld>
  <p:clrMapOvr>
    <a:masterClrMapping/>
  </p:clrMapOvr>
  <p:transition spd="med">
    <p:cover dir="l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4"/>
          <p:cNvSpPr txBox="1"/>
          <p:nvPr/>
        </p:nvSpPr>
        <p:spPr>
          <a:xfrm>
            <a:off x="349320" y="2564550"/>
            <a:ext cx="8515351" cy="38805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23.01.2026</a:t>
            </a:r>
            <a:r>
              <a:rPr lang="ru-RU" sz="2000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ОПО «Площадка нефтебазы п. Тикси" при производстве работ по перекачке топлива произошел неконтролируемый выброс (разлив) опасных веществ (нефтепродуктов) по причине не выключения перекачивающего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насоса.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причины аварии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бвалование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резервуарных площадок, было частично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разрушено. Отсутствие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проектной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документации.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причины аварии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дату аварии у организации отсутствовал действующий договор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с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профессиональной аварийно-спасательной службой или формированием,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что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позволяло оперативно привлечь квалифицированные силы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для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ликвидации последствий разлива</a:t>
            </a:r>
          </a:p>
        </p:txBody>
      </p:sp>
      <p:grpSp>
        <p:nvGrpSpPr>
          <p:cNvPr id="18" name="Group 36">
            <a:extLst>
              <a:ext uri="{FF2B5EF4-FFF2-40B4-BE49-F238E27FC236}">
                <a16:creationId xmlns:a16="http://schemas.microsoft.com/office/drawing/2014/main" xmlns="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:a16="http://schemas.microsoft.com/office/drawing/2014/main" xmlns="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:a16="http://schemas.microsoft.com/office/drawing/2014/main" xmlns="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:a16="http://schemas.microsoft.com/office/drawing/2014/main" xmlns="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:a16="http://schemas.microsoft.com/office/drawing/2014/main" xmlns="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:a16="http://schemas.microsoft.com/office/drawing/2014/main" xmlns="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3575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11" name="Скругленный прямоугольник 1"/>
          <p:cNvSpPr/>
          <p:nvPr/>
        </p:nvSpPr>
        <p:spPr>
          <a:xfrm>
            <a:off x="467544" y="1693864"/>
            <a:ext cx="8280920" cy="753720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Аварии на опасных производственных объектах</a:t>
            </a:r>
            <a:endParaRPr lang="ru-RU" sz="28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974323"/>
      </p:ext>
    </p:extLst>
  </p:cSld>
  <p:clrMapOvr>
    <a:masterClrMapping/>
  </p:clrMapOvr>
  <p:transition spd="med">
    <p:cover dir="l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4"/>
          <p:cNvSpPr txBox="1"/>
          <p:nvPr/>
        </p:nvSpPr>
        <p:spPr>
          <a:xfrm>
            <a:off x="395536" y="2780928"/>
            <a:ext cx="8443665" cy="32573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30.05.2025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ОПО «Площадка производства </a:t>
            </a:r>
            <a:r>
              <a:rPr lang="ru-RU" sz="2000" spc="-1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изопренового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каучука» в городе Стерлитамак при проведении газоопасных работ в колодце по снятию заглушки на свече трубопровода азота произошло воспламенение </a:t>
            </a:r>
            <a:r>
              <a:rPr lang="ru-RU" sz="2000" spc="-1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газовоздушной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смеси.</a:t>
            </a:r>
          </a:p>
          <a:p>
            <a:pPr marL="127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000" b="1" spc="-1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</a:t>
            </a:r>
            <a:r>
              <a:rPr lang="ru-RU" sz="20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</a:t>
            </a:r>
            <a:r>
              <a:rPr lang="ru-RU" sz="2000" b="1" spc="-1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погиб.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Несчастный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случай со смертельным исходом произошел в результате воспламенения газовоздушной смеси углеводородов, скопившихся </a:t>
            </a:r>
            <a:b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выделении из почвы внутри колодца, от внешнего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 (курение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рабочем месте), в нарушении организации и проведения газоопасных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работ.</a:t>
            </a:r>
            <a:endParaRPr lang="ru-RU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1"/>
          <p:cNvSpPr/>
          <p:nvPr/>
        </p:nvSpPr>
        <p:spPr>
          <a:xfrm>
            <a:off x="395536" y="1611313"/>
            <a:ext cx="8748464" cy="1042615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0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Несчастные случаи на опасных производственных объектах</a:t>
            </a:r>
            <a:endParaRPr lang="ru-RU" sz="30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36">
            <a:extLst>
              <a:ext uri="{FF2B5EF4-FFF2-40B4-BE49-F238E27FC236}">
                <a16:creationId xmlns:a16="http://schemas.microsoft.com/office/drawing/2014/main" xmlns="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:a16="http://schemas.microsoft.com/office/drawing/2014/main" xmlns="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:a16="http://schemas.microsoft.com/office/drawing/2014/main" xmlns="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:a16="http://schemas.microsoft.com/office/drawing/2014/main" xmlns="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:a16="http://schemas.microsoft.com/office/drawing/2014/main" xmlns="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:a16="http://schemas.microsoft.com/office/drawing/2014/main" xmlns="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125364276"/>
      </p:ext>
    </p:extLst>
  </p:cSld>
  <p:clrMapOvr>
    <a:masterClrMapping/>
  </p:clrMapOvr>
  <p:transition spd="med">
    <p:cover dir="l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4"/>
          <p:cNvSpPr txBox="1"/>
          <p:nvPr/>
        </p:nvSpPr>
        <p:spPr>
          <a:xfrm>
            <a:off x="395536" y="2852936"/>
            <a:ext cx="8443665" cy="3152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algn="just">
              <a:lnSpc>
                <a:spcPct val="100000"/>
              </a:lnSpc>
              <a:spcBef>
                <a:spcPts val="0"/>
              </a:spcBef>
            </a:pPr>
            <a:r>
              <a:rPr lang="ru-RU" sz="20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09.07.2025</a:t>
            </a:r>
            <a:r>
              <a:rPr lang="ru-RU" sz="2000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попытке открутить болты фланцевого соединения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на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дренажном трубопроводе серной кислоты возникла сложность и было принято решение срезать болт </a:t>
            </a:r>
            <a:r>
              <a:rPr lang="ru-RU" sz="2000" spc="-1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шлифмашинкой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 этом произошла утечка серной кислоты из разъема фланцевого соединения, которая попала на работников, </a:t>
            </a:r>
            <a:r>
              <a:rPr lang="ru-RU" sz="20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пострадали два человека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получили химические ожоги серной кислотой 2-3 степени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2700" algn="just">
              <a:lnSpc>
                <a:spcPct val="100000"/>
              </a:lnSpc>
              <a:spcBef>
                <a:spcPts val="0"/>
              </a:spcBef>
            </a:pP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0"/>
              </a:spcBef>
            </a:pPr>
            <a:r>
              <a:rPr lang="ru-RU" sz="2200" b="1" spc="-1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</a:t>
            </a:r>
          </a:p>
          <a:p>
            <a:pPr marL="12700" algn="just">
              <a:lnSpc>
                <a:spcPct val="100000"/>
              </a:lnSpc>
              <a:spcBef>
                <a:spcPts val="0"/>
              </a:spcBef>
            </a:pP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Неудовлетворительная организация производства работ, в том числе, нарушение допуска к работам с повышенной опасностью.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36">
            <a:extLst>
              <a:ext uri="{FF2B5EF4-FFF2-40B4-BE49-F238E27FC236}">
                <a16:creationId xmlns:a16="http://schemas.microsoft.com/office/drawing/2014/main" xmlns="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:a16="http://schemas.microsoft.com/office/drawing/2014/main" xmlns="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:a16="http://schemas.microsoft.com/office/drawing/2014/main" xmlns="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:a16="http://schemas.microsoft.com/office/drawing/2014/main" xmlns="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:a16="http://schemas.microsoft.com/office/drawing/2014/main" xmlns="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:a16="http://schemas.microsoft.com/office/drawing/2014/main" xmlns="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11" name="Скругленный прямоугольник 1"/>
          <p:cNvSpPr/>
          <p:nvPr/>
        </p:nvSpPr>
        <p:spPr>
          <a:xfrm>
            <a:off x="395536" y="1611313"/>
            <a:ext cx="8748464" cy="1042615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0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Несчастные случаи на опасных производственных объектах</a:t>
            </a:r>
            <a:endParaRPr lang="ru-RU" sz="30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98628"/>
      </p:ext>
    </p:extLst>
  </p:cSld>
  <p:clrMapOvr>
    <a:masterClrMapping/>
  </p:clrMapOvr>
  <p:transition spd="med">
    <p:cover dir="l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4"/>
          <p:cNvSpPr txBox="1"/>
          <p:nvPr/>
        </p:nvSpPr>
        <p:spPr>
          <a:xfrm>
            <a:off x="323850" y="2835251"/>
            <a:ext cx="8515352" cy="31906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09.08.2025</a:t>
            </a:r>
            <a:r>
              <a:rPr lang="ru-RU" sz="2000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г. Уфа при выполнении плановых работ по разгерметизации трубопровода произошел хлопок, </a:t>
            </a:r>
            <a:r>
              <a:rPr lang="ru-RU" sz="2000" b="1" spc="-1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пострадали 25 </a:t>
            </a:r>
            <a:r>
              <a:rPr lang="ru-RU" sz="2000" b="1" spc="-1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r>
              <a:rPr lang="ru-RU" sz="2000" spc="-1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lang="ru-RU" sz="1400" spc="-1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1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</a:t>
            </a:r>
            <a:endParaRPr lang="ru-RU" sz="2400" b="1" spc="-1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приняты меры по предотвращению эрозионное воздействие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газожидкостного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потока с наличием твердых частиц сажи (кокса), уносимых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из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колонны закалки </a:t>
            </a:r>
            <a:r>
              <a:rPr lang="ru-RU" sz="2000" spc="-1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пирогаза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 привело к утонению стенки трубопровода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с 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дальнейшим раскрытием дефекта вследствие напряженно-деформационного состояния </a:t>
            </a:r>
            <a:r>
              <a:rPr lang="ru-RU" sz="2000" spc="-1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околошовной</a:t>
            </a:r>
            <a:r>
              <a:rPr lang="ru-RU" sz="2000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зоны сварного соединения катушки и ответвления тройника, с последующим выбросом хлористого </a:t>
            </a:r>
            <a:r>
              <a:rPr lang="ru-RU" sz="2000" spc="-1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водорода.</a:t>
            </a:r>
            <a:endParaRPr lang="ru-RU" sz="2000" spc="-1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36">
            <a:extLst>
              <a:ext uri="{FF2B5EF4-FFF2-40B4-BE49-F238E27FC236}">
                <a16:creationId xmlns:a16="http://schemas.microsoft.com/office/drawing/2014/main" xmlns="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:a16="http://schemas.microsoft.com/office/drawing/2014/main" xmlns="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:a16="http://schemas.microsoft.com/office/drawing/2014/main" xmlns="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:a16="http://schemas.microsoft.com/office/drawing/2014/main" xmlns="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:a16="http://schemas.microsoft.com/office/drawing/2014/main" xmlns="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:a16="http://schemas.microsoft.com/office/drawing/2014/main" xmlns="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11" name="Скругленный прямоугольник 1"/>
          <p:cNvSpPr/>
          <p:nvPr/>
        </p:nvSpPr>
        <p:spPr>
          <a:xfrm>
            <a:off x="395536" y="1611313"/>
            <a:ext cx="8748464" cy="1042615"/>
          </a:xfrm>
          <a:prstGeom prst="roundRect">
            <a:avLst>
              <a:gd name="adj" fmla="val 16667"/>
            </a:avLst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000" b="1" spc="-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Несчастные случаи на опасных производственных объектах</a:t>
            </a:r>
            <a:endParaRPr lang="ru-RU" sz="3000" b="1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277380"/>
      </p:ext>
    </p:extLst>
  </p:cSld>
  <p:clrMapOvr>
    <a:masterClrMapping/>
  </p:clrMapOvr>
  <p:transition spd="med">
    <p:cover dir="l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36">
            <a:extLst>
              <a:ext uri="{FF2B5EF4-FFF2-40B4-BE49-F238E27FC236}">
                <a16:creationId xmlns:a16="http://schemas.microsoft.com/office/drawing/2014/main" xmlns="" id="{5AD9ACA9-1298-4425-BB95-0EE5DCBF27B8}"/>
              </a:ext>
            </a:extLst>
          </p:cNvPr>
          <p:cNvGrpSpPr>
            <a:grpSpLocks/>
          </p:cNvGrpSpPr>
          <p:nvPr/>
        </p:nvGrpSpPr>
        <p:grpSpPr bwMode="auto">
          <a:xfrm>
            <a:off x="0" y="127000"/>
            <a:ext cx="9144000" cy="1611313"/>
            <a:chOff x="0" y="-251"/>
            <a:chExt cx="5760" cy="1015"/>
          </a:xfrm>
        </p:grpSpPr>
        <p:sp>
          <p:nvSpPr>
            <p:cNvPr id="19" name="Rectangle 37">
              <a:extLst>
                <a:ext uri="{FF2B5EF4-FFF2-40B4-BE49-F238E27FC236}">
                  <a16:creationId xmlns:a16="http://schemas.microsoft.com/office/drawing/2014/main" xmlns="" id="{6EBE873B-C93D-487B-B955-8DA231F8F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kumimoji="1" lang="ru-RU" altLang="ru-RU" sz="1400" b="1">
                <a:latin typeface="Calibri" panose="020F0502020204030204" pitchFamily="34" charset="0"/>
              </a:endParaRPr>
            </a:p>
          </p:txBody>
        </p:sp>
        <p:sp>
          <p:nvSpPr>
            <p:cNvPr id="20" name="Rectangle 38">
              <a:extLst>
                <a:ext uri="{FF2B5EF4-FFF2-40B4-BE49-F238E27FC236}">
                  <a16:creationId xmlns:a16="http://schemas.microsoft.com/office/drawing/2014/main" xmlns="" id="{EC055951-B3E3-408C-B5AB-1F8E9DA41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1" name="Rectangle 39">
              <a:extLst>
                <a:ext uri="{FF2B5EF4-FFF2-40B4-BE49-F238E27FC236}">
                  <a16:creationId xmlns:a16="http://schemas.microsoft.com/office/drawing/2014/main" xmlns="" id="{A3413C2B-E15A-4ABA-941D-DF27D4FFD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eaLnBrk="1" hangingPunct="1">
                <a:defRPr/>
              </a:pPr>
              <a:endParaRPr kumimoji="1" lang="ru-RU" sz="1400" b="1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Text Box 40">
              <a:extLst>
                <a:ext uri="{FF2B5EF4-FFF2-40B4-BE49-F238E27FC236}">
                  <a16:creationId xmlns:a16="http://schemas.microsoft.com/office/drawing/2014/main" xmlns="" id="{C4A458CC-ECC2-4204-AFBF-560D31EB18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" y="-251"/>
              <a:ext cx="5241" cy="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90000"/>
                </a:lnSpc>
                <a:defRPr/>
              </a:pPr>
              <a:endParaRPr kumimoji="1"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Центральное управление Федеральной службы по экологическому, </a:t>
              </a:r>
            </a:p>
            <a:p>
              <a:pPr algn="ctr" eaLnBrk="1" hangingPunct="1">
                <a:lnSpc>
                  <a:spcPct val="90000"/>
                </a:lnSpc>
                <a:defRPr/>
              </a:pPr>
              <a:r>
                <a:rPr kumimoji="1" lang="ru-RU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технологическому и атомному надзору</a:t>
              </a:r>
            </a:p>
          </p:txBody>
        </p:sp>
        <p:pic>
          <p:nvPicPr>
            <p:cNvPr id="23" name="Picture 41" descr="fsetan_emblema2007">
              <a:extLst>
                <a:ext uri="{FF2B5EF4-FFF2-40B4-BE49-F238E27FC236}">
                  <a16:creationId xmlns:a16="http://schemas.microsoft.com/office/drawing/2014/main" xmlns="" id="{255232AD-E58F-45C4-A257-8849793E7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15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2780928"/>
            <a:ext cx="91440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defRPr/>
            </a:pPr>
            <a:endParaRPr lang="ru-RU" b="1" cap="all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ru-RU" sz="4500" b="1" kern="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4500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b="1" cap="all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ru-RU" b="1" cap="all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ru-RU" b="1" cap="all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ru-RU" b="1" cap="all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endParaRPr lang="ru-RU" b="1" cap="all" dirty="0">
              <a:solidFill>
                <a:schemeClr val="accent6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Line 2"/>
          <p:cNvSpPr>
            <a:spLocks noChangeShapeType="1"/>
          </p:cNvSpPr>
          <p:nvPr/>
        </p:nvSpPr>
        <p:spPr bwMode="auto">
          <a:xfrm flipV="1">
            <a:off x="0" y="5409828"/>
            <a:ext cx="9144000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eaLnBrk="1" hangingPunct="1">
              <a:defRPr/>
            </a:pPr>
            <a:endParaRPr lang="ru-RU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D670D56-AAAD-4E0B-864A-69F4CEDB7A64}"/>
              </a:ext>
            </a:extLst>
          </p:cNvPr>
          <p:cNvSpPr txBox="1"/>
          <p:nvPr/>
        </p:nvSpPr>
        <p:spPr>
          <a:xfrm>
            <a:off x="8667519" y="6330318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56780"/>
      </p:ext>
    </p:extLst>
  </p:cSld>
  <p:clrMapOvr>
    <a:masterClrMapping/>
  </p:clrMapOvr>
  <p:transition spd="med">
    <p:cover dir="lu"/>
  </p:transition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67587</TotalTime>
  <Words>945</Words>
  <Application>Microsoft Office PowerPoint</Application>
  <PresentationFormat>Экран (4:3)</PresentationFormat>
  <Paragraphs>130</Paragraphs>
  <Slides>15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DejaVu Sans</vt:lpstr>
      <vt:lpstr>Times New Roman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ГГТН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 отсутствует</dc:title>
  <dc:creator>Копылов</dc:creator>
  <cp:lastModifiedBy>Смирнова Марина Владимировна</cp:lastModifiedBy>
  <cp:revision>2941</cp:revision>
  <cp:lastPrinted>2026-09-07T06:07:14Z</cp:lastPrinted>
  <dcterms:created xsi:type="dcterms:W3CDTF">2000-02-02T11:29:10Z</dcterms:created>
  <dcterms:modified xsi:type="dcterms:W3CDTF">2026-09-11T09:48:31Z</dcterms:modified>
</cp:coreProperties>
</file>